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49" d="100"/>
          <a:sy n="49" d="100"/>
        </p:scale>
        <p:origin x="2358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久嗣 栗本" userId="1d37d52956aade0e" providerId="LiveId" clId="{FD87B35B-9920-4201-B6FB-BCB6E9AF0734}"/>
    <pc:docChg chg="modSld">
      <pc:chgData name="久嗣 栗本" userId="1d37d52956aade0e" providerId="LiveId" clId="{FD87B35B-9920-4201-B6FB-BCB6E9AF0734}" dt="2025-10-27T06:14:38.034" v="24" actId="20577"/>
      <pc:docMkLst>
        <pc:docMk/>
      </pc:docMkLst>
      <pc:sldChg chg="modSp mod">
        <pc:chgData name="久嗣 栗本" userId="1d37d52956aade0e" providerId="LiveId" clId="{FD87B35B-9920-4201-B6FB-BCB6E9AF0734}" dt="2025-10-27T06:14:38.034" v="24" actId="20577"/>
        <pc:sldMkLst>
          <pc:docMk/>
          <pc:sldMk cId="0" sldId="256"/>
        </pc:sldMkLst>
        <pc:spChg chg="mod">
          <ac:chgData name="久嗣 栗本" userId="1d37d52956aade0e" providerId="LiveId" clId="{FD87B35B-9920-4201-B6FB-BCB6E9AF0734}" dt="2025-10-27T06:14:38.034" v="24" actId="20577"/>
          <ac:spMkLst>
            <pc:docMk/>
            <pc:sldMk cId="0" sldId="256"/>
            <ac:spMk id="12" creationId="{52F7A248-3497-363B-3F29-8104945182E8}"/>
          </ac:spMkLst>
        </pc:spChg>
      </pc:sldChg>
    </pc:docChg>
  </pc:docChgLst>
  <pc:docChgLst>
    <pc:chgData name="久嗣 栗本" userId="1d37d52956aade0e" providerId="LiveId" clId="{8919D650-407A-407A-89F4-51D9230F7E81}"/>
    <pc:docChg chg="undo redo custSel modSld">
      <pc:chgData name="久嗣 栗本" userId="1d37d52956aade0e" providerId="LiveId" clId="{8919D650-407A-407A-89F4-51D9230F7E81}" dt="2025-04-22T02:36:25.997" v="1801" actId="14100"/>
      <pc:docMkLst>
        <pc:docMk/>
      </pc:docMkLst>
      <pc:sldChg chg="addSp delSp modSp mod">
        <pc:chgData name="久嗣 栗本" userId="1d37d52956aade0e" providerId="LiveId" clId="{8919D650-407A-407A-89F4-51D9230F7E81}" dt="2025-04-22T02:36:25.997" v="1801" actId="14100"/>
        <pc:sldMkLst>
          <pc:docMk/>
          <pc:sldMk cId="0" sldId="256"/>
        </pc:sldMkLst>
      </pc:sldChg>
      <pc:sldChg chg="addSp modSp mod">
        <pc:chgData name="久嗣 栗本" userId="1d37d52956aade0e" providerId="LiveId" clId="{8919D650-407A-407A-89F4-51D9230F7E81}" dt="2025-04-17T10:31:59.447" v="1667"/>
        <pc:sldMkLst>
          <pc:docMk/>
          <pc:sldMk cId="1134852141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4871" cy="502676"/>
          </a:xfrm>
          <a:prstGeom prst="rect">
            <a:avLst/>
          </a:prstGeom>
        </p:spPr>
        <p:txBody>
          <a:bodyPr vert="horz" lIns="96581" tIns="48290" rIns="96581" bIns="4829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9" y="3"/>
            <a:ext cx="2984871" cy="502676"/>
          </a:xfrm>
          <a:prstGeom prst="rect">
            <a:avLst/>
          </a:prstGeom>
        </p:spPr>
        <p:txBody>
          <a:bodyPr vert="horz" lIns="96581" tIns="48290" rIns="96581" bIns="48290" rtlCol="0"/>
          <a:lstStyle>
            <a:lvl1pPr algn="r">
              <a:defRPr sz="1300"/>
            </a:lvl1pPr>
          </a:lstStyle>
          <a:p>
            <a:fld id="{D7D61A3E-AC6E-4B60-95A4-C1B3371851F9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516043"/>
            <a:ext cx="2984871" cy="502674"/>
          </a:xfrm>
          <a:prstGeom prst="rect">
            <a:avLst/>
          </a:prstGeom>
        </p:spPr>
        <p:txBody>
          <a:bodyPr vert="horz" lIns="96581" tIns="48290" rIns="96581" bIns="4829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9" y="9516043"/>
            <a:ext cx="2984871" cy="502674"/>
          </a:xfrm>
          <a:prstGeom prst="rect">
            <a:avLst/>
          </a:prstGeom>
        </p:spPr>
        <p:txBody>
          <a:bodyPr vert="horz" lIns="96581" tIns="48290" rIns="96581" bIns="48290" rtlCol="0" anchor="b"/>
          <a:lstStyle>
            <a:lvl1pPr algn="r">
              <a:defRPr sz="1300"/>
            </a:lvl1pPr>
          </a:lstStyle>
          <a:p>
            <a:fld id="{0990A3E0-14E8-4BE6-85AB-5C5385A6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4871" cy="502676"/>
          </a:xfrm>
          <a:prstGeom prst="rect">
            <a:avLst/>
          </a:prstGeom>
        </p:spPr>
        <p:txBody>
          <a:bodyPr vert="horz" lIns="96581" tIns="48290" rIns="96581" bIns="4829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3"/>
            <a:ext cx="2984871" cy="502676"/>
          </a:xfrm>
          <a:prstGeom prst="rect">
            <a:avLst/>
          </a:prstGeom>
        </p:spPr>
        <p:txBody>
          <a:bodyPr vert="horz" lIns="96581" tIns="48290" rIns="96581" bIns="48290" rtlCol="0"/>
          <a:lstStyle>
            <a:lvl1pPr algn="r">
              <a:defRPr sz="1300"/>
            </a:lvl1pPr>
          </a:lstStyle>
          <a:p>
            <a:fld id="{64C34F6E-DEEE-400C-92A1-19923C75B907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1" tIns="48290" rIns="96581" bIns="482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581" tIns="48290" rIns="96581" bIns="482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43"/>
            <a:ext cx="2984871" cy="502674"/>
          </a:xfrm>
          <a:prstGeom prst="rect">
            <a:avLst/>
          </a:prstGeom>
        </p:spPr>
        <p:txBody>
          <a:bodyPr vert="horz" lIns="96581" tIns="48290" rIns="96581" bIns="4829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43"/>
            <a:ext cx="2984871" cy="502674"/>
          </a:xfrm>
          <a:prstGeom prst="rect">
            <a:avLst/>
          </a:prstGeom>
        </p:spPr>
        <p:txBody>
          <a:bodyPr vert="horz" lIns="96581" tIns="48290" rIns="96581" bIns="48290" rtlCol="0" anchor="b"/>
          <a:lstStyle>
            <a:lvl1pPr algn="r">
              <a:defRPr sz="1300"/>
            </a:lvl1pPr>
          </a:lstStyle>
          <a:p>
            <a:fld id="{8D23A1E1-D89E-4D9F-ACC7-724568FAD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8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38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2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519734" y="859965"/>
            <a:ext cx="6520220" cy="8667444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92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95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72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85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77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48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48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39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7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58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A0A86AE-792A-3108-A1FA-0B88D8AB4C67}"/>
              </a:ext>
            </a:extLst>
          </p:cNvPr>
          <p:cNvSpPr/>
          <p:nvPr/>
        </p:nvSpPr>
        <p:spPr>
          <a:xfrm>
            <a:off x="180753" y="8321768"/>
            <a:ext cx="7198242" cy="22044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4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CA4E76-6A61-4EA1-1AD0-D57C012F75AD}"/>
              </a:ext>
            </a:extLst>
          </p:cNvPr>
          <p:cNvSpPr txBox="1"/>
          <p:nvPr/>
        </p:nvSpPr>
        <p:spPr>
          <a:xfrm>
            <a:off x="680295" y="1950163"/>
            <a:ext cx="6199093" cy="882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当院の通所リハビリについて</a:t>
            </a:r>
            <a:endParaRPr lang="ja-JP" altLang="en-US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・ご利用いただける方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要支援１～２、要介護１～５の認定を受けている方で、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当院まで通院が可能な方（現在、送迎は行っておりません）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サービス提供日</a:t>
            </a: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毎週火曜日、水曜日、金曜日（祝祭日の場合はお休み）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ja-JP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サービス提供時間</a:t>
            </a:r>
            <a:endParaRPr lang="en-US" altLang="ja-JP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火曜日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10:30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12:00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15:30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水曜日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10:30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12:00</a:t>
            </a: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金曜日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10:30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12:00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15:30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※4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月より、午前中増回予定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当院の通所リハビリについて</a:t>
            </a:r>
            <a:endParaRPr lang="en-US" altLang="ja-JP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集団リハビリ（一部個別リハビリあり）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利用料金について</a:t>
            </a:r>
            <a:endParaRPr lang="en-US" altLang="ja-JP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要支援、要介護度、負担割合により、変動します。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下記のような状況はありませんか？</a:t>
            </a:r>
            <a:endParaRPr lang="en-US" altLang="ja-JP" sz="2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体力が低下している、身体の機能が低下している </a:t>
            </a: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外出の機会を作りたい </a:t>
            </a: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退院直後でリハビリを継続したい </a:t>
            </a:r>
          </a:p>
          <a:p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医療保険でのリハビリが終了になった・・・等々 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400" dirty="0">
              <a:ln w="0"/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32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One Clinic</a:t>
            </a:r>
            <a:r>
              <a:rPr lang="ja-JP" altLang="en-US" sz="32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麹町</a:t>
            </a:r>
            <a:endParaRPr lang="en-US" altLang="ja-JP" sz="3200" dirty="0">
              <a:ln w="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通所リハビリテーション　阿部・佐藤</a:t>
            </a:r>
            <a:endParaRPr lang="en-US" altLang="ja-JP" sz="3200" dirty="0">
              <a:ln w="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24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4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03-6261-1359</a:t>
            </a:r>
            <a:r>
              <a:rPr lang="ja-JP" altLang="en-US" sz="24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400" dirty="0">
              <a:ln w="0"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24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4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03-6261-1358</a:t>
            </a:r>
          </a:p>
          <a:p>
            <a:pPr algn="ctr"/>
            <a:r>
              <a:rPr lang="ja-JP" altLang="en-US" sz="24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携帯：</a:t>
            </a:r>
            <a:r>
              <a:rPr lang="en-US" altLang="ja-JP" sz="2400" dirty="0">
                <a:ln w="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070-1395-0168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8A65A5C-559A-0E48-0A92-E59BD8C8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95" y="307228"/>
            <a:ext cx="4571940" cy="620649"/>
          </a:xfrm>
        </p:spPr>
        <p:txBody>
          <a:bodyPr>
            <a:normAutofit fontScale="90000"/>
          </a:bodyPr>
          <a:lstStyle/>
          <a:p>
            <a:r>
              <a:rPr lang="ja-JP" altLang="en-US" sz="4387" dirty="0">
                <a:latin typeface="Meiryo UI" panose="020B0604030504040204" pitchFamily="50" charset="-128"/>
                <a:ea typeface="Meiryo UI" panose="020B0604030504040204" pitchFamily="50" charset="-128"/>
              </a:rPr>
              <a:t>One Clinic 麹町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442B0F-1ACC-E7C0-F22D-541C9F28618A}"/>
              </a:ext>
            </a:extLst>
          </p:cNvPr>
          <p:cNvSpPr txBox="1"/>
          <p:nvPr/>
        </p:nvSpPr>
        <p:spPr>
          <a:xfrm>
            <a:off x="1699780" y="1439020"/>
            <a:ext cx="41601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</a:rPr>
              <a:t>通所リハビリテーションのご案内</a:t>
            </a:r>
          </a:p>
        </p:txBody>
      </p:sp>
      <p:pic>
        <p:nvPicPr>
          <p:cNvPr id="2" name="図 1" descr="傘, 挿絵 が含まれている画像">
            <a:extLst>
              <a:ext uri="{FF2B5EF4-FFF2-40B4-BE49-F238E27FC236}">
                <a16:creationId xmlns:a16="http://schemas.microsoft.com/office/drawing/2014/main" id="{4124A890-8E8C-F2D8-79AD-F08B12082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84" y="0"/>
            <a:ext cx="2232991" cy="15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椅子に座っている人々">
            <a:extLst>
              <a:ext uri="{FF2B5EF4-FFF2-40B4-BE49-F238E27FC236}">
                <a16:creationId xmlns:a16="http://schemas.microsoft.com/office/drawing/2014/main" id="{26D09394-0258-7717-C16A-675A9E831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24" y="6502374"/>
            <a:ext cx="2449138" cy="18417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6359" y="300521"/>
            <a:ext cx="4080405" cy="715605"/>
          </a:xfrm>
        </p:spPr>
        <p:txBody>
          <a:bodyPr>
            <a:normAutofit fontScale="90000"/>
          </a:bodyPr>
          <a:lstStyle/>
          <a:p>
            <a:r>
              <a:rPr lang="ja-JP" altLang="en-US" sz="4387" dirty="0">
                <a:latin typeface="Meiryo UI" panose="020B0604030504040204" pitchFamily="50" charset="-128"/>
                <a:ea typeface="Meiryo UI" panose="020B0604030504040204" pitchFamily="50" charset="-128"/>
              </a:rPr>
              <a:t>One Clinic 麹町</a:t>
            </a:r>
          </a:p>
        </p:txBody>
      </p:sp>
      <p:sp>
        <p:nvSpPr>
          <p:cNvPr id="11" name="四角形 10"/>
          <p:cNvSpPr/>
          <p:nvPr/>
        </p:nvSpPr>
        <p:spPr>
          <a:xfrm>
            <a:off x="1166057" y="8344086"/>
            <a:ext cx="1840865" cy="488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4"/>
          </a:p>
        </p:txBody>
      </p:sp>
      <p:pic>
        <p:nvPicPr>
          <p:cNvPr id="14" name="図形 13"/>
          <p:cNvPicPr>
            <a:picLocks noChangeAspect="1"/>
          </p:cNvPicPr>
          <p:nvPr/>
        </p:nvPicPr>
        <p:blipFill>
          <a:blip r:embed="rId3"/>
          <a:srcRect l="-225" t="28368" b="6818"/>
          <a:stretch>
            <a:fillRect/>
          </a:stretch>
        </p:blipFill>
        <p:spPr>
          <a:xfrm>
            <a:off x="692757" y="8424971"/>
            <a:ext cx="2455616" cy="211683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F7A248-3497-363B-3F29-8104945182E8}"/>
              </a:ext>
            </a:extLst>
          </p:cNvPr>
          <p:cNvSpPr txBox="1"/>
          <p:nvPr/>
        </p:nvSpPr>
        <p:spPr>
          <a:xfrm>
            <a:off x="1166057" y="2631723"/>
            <a:ext cx="4932761" cy="3679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ja-JP" sz="813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ja-JP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サービスメニュー</a:t>
            </a:r>
            <a:endParaRPr lang="en-US" altLang="ja-JP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・バイタル（血圧、脈拍、体調確認）測定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・ウォーミングアップ（準備体操）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・マシンリハビリ（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種類）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・理学療法士による個別リハビリ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・クールダウン（整理体操）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利用者様の人数、スタッフの人数により若干の変更あり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当院の通所リハビリの特徴</a:t>
            </a:r>
            <a:endParaRPr lang="en-US" altLang="ja-JP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ja-JP" altLang="en-US" sz="1600" dirty="0">
                <a:latin typeface="BIZ UDPゴシック" panose="020B0400000000000000" charset="-128"/>
                <a:ea typeface="BIZ UDPゴシック" panose="020B0400000000000000" charset="-128"/>
              </a:rPr>
              <a:t>・リハビリテーション計画に沿った個別</a:t>
            </a:r>
            <a:r>
              <a:rPr lang="ja-JP" altLang="zh-CN" sz="1600" dirty="0">
                <a:latin typeface="BIZ UDPゴシック" panose="020B0400000000000000" charset="-128"/>
                <a:ea typeface="BIZ UDPゴシック" panose="020B0400000000000000" charset="-128"/>
              </a:rPr>
              <a:t>リハビリの実施</a:t>
            </a:r>
            <a:endParaRPr lang="en-US" altLang="ja-JP" sz="1600" dirty="0">
              <a:latin typeface="BIZ UDPゴシック" panose="020B0400000000000000" charset="-128"/>
              <a:ea typeface="BIZ UDPゴシック" panose="020B0400000000000000" charset="-128"/>
            </a:endParaRPr>
          </a:p>
          <a:p>
            <a:r>
              <a:rPr lang="ja-JP" altLang="en-US" sz="1600" dirty="0">
                <a:latin typeface="BIZ UDPゴシック" panose="020B0400000000000000" charset="-128"/>
                <a:ea typeface="BIZ UDPゴシック" panose="020B0400000000000000" charset="-128"/>
              </a:rPr>
              <a:t>・</a:t>
            </a:r>
            <a:r>
              <a:rPr lang="ja-JP" altLang="zh-CN" sz="1600" dirty="0">
                <a:latin typeface="BIZ UDPゴシック" panose="020B0400000000000000" charset="-128"/>
                <a:ea typeface="BIZ UDPゴシック" panose="020B0400000000000000" charset="-128"/>
              </a:rPr>
              <a:t>理学療法</a:t>
            </a:r>
            <a:r>
              <a:rPr lang="ja-JP" altLang="en-US" sz="1600" dirty="0">
                <a:latin typeface="BIZ UDPゴシック" panose="020B0400000000000000" charset="-128"/>
                <a:ea typeface="BIZ UDPゴシック" panose="020B0400000000000000" charset="-128"/>
              </a:rPr>
              <a:t>士</a:t>
            </a:r>
            <a:r>
              <a:rPr lang="ja-JP" altLang="zh-CN" sz="1600" dirty="0">
                <a:latin typeface="BIZ UDPゴシック" panose="020B0400000000000000" charset="-128"/>
                <a:ea typeface="BIZ UDPゴシック" panose="020B0400000000000000" charset="-128"/>
              </a:rPr>
              <a:t>による自主訓練プログラムの立案</a:t>
            </a:r>
            <a:endParaRPr lang="en-US" altLang="ja-JP" sz="1600" dirty="0">
              <a:latin typeface="BIZ UDPゴシック" panose="020B0400000000000000" charset="-128"/>
              <a:ea typeface="BIZ UDPゴシック" panose="020B0400000000000000" charset="-128"/>
            </a:endParaRPr>
          </a:p>
          <a:p>
            <a:r>
              <a:rPr lang="ja-JP" altLang="en-US" sz="1600" dirty="0">
                <a:latin typeface="BIZ UDPゴシック" panose="020B0400000000000000" charset="-128"/>
                <a:ea typeface="BIZ UDPゴシック" panose="020B0400000000000000" charset="-128"/>
              </a:rPr>
              <a:t>・理学療法士による低周波治療器の使用（電気療法）</a:t>
            </a:r>
            <a:endParaRPr lang="en-US" altLang="ja-JP" sz="1600" dirty="0">
              <a:latin typeface="BIZ UDPゴシック" panose="020B0400000000000000" charset="-128"/>
              <a:ea typeface="BIZ UDPゴシック" panose="020B0400000000000000" charset="-128"/>
            </a:endParaRPr>
          </a:p>
          <a:p>
            <a:r>
              <a:rPr lang="ja-JP" altLang="en-US" sz="1600" dirty="0">
                <a:latin typeface="BIZ UDPゴシック" panose="020B0400000000000000" charset="-128"/>
                <a:ea typeface="BIZ UDPゴシック" panose="020B0400000000000000" charset="-128"/>
              </a:rPr>
              <a:t>・電子デバイスを使用した脳トレーニング</a:t>
            </a:r>
            <a:endParaRPr lang="en-US" altLang="ja-JP" sz="1600" dirty="0">
              <a:latin typeface="BIZ UDPゴシック" panose="020B0400000000000000" charset="-128"/>
              <a:ea typeface="BIZ UDPゴシック" panose="020B0400000000000000" charset="-128"/>
            </a:endParaRPr>
          </a:p>
          <a:p>
            <a:r>
              <a:rPr lang="ja-JP" altLang="en-US" sz="1600" dirty="0">
                <a:latin typeface="BIZ UDPゴシック" panose="020B0400000000000000" charset="-128"/>
                <a:ea typeface="BIZ UDPゴシック" panose="020B0400000000000000" charset="-128"/>
              </a:rPr>
              <a:t>・理学療法士等体制強化加算算定</a:t>
            </a:r>
            <a:endParaRPr lang="en-US" altLang="ja-JP" sz="1600" dirty="0"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11870E4-D1E7-C966-8CC8-ADCB86BBB9B1}"/>
              </a:ext>
            </a:extLst>
          </p:cNvPr>
          <p:cNvSpPr/>
          <p:nvPr/>
        </p:nvSpPr>
        <p:spPr>
          <a:xfrm>
            <a:off x="692757" y="2622278"/>
            <a:ext cx="5933413" cy="37252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64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AE537E3-4E19-4AAB-59BE-C147F8DA8927}"/>
              </a:ext>
            </a:extLst>
          </p:cNvPr>
          <p:cNvSpPr txBox="1"/>
          <p:nvPr/>
        </p:nvSpPr>
        <p:spPr>
          <a:xfrm>
            <a:off x="1761807" y="1391815"/>
            <a:ext cx="4049505" cy="442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274" b="1" dirty="0">
                <a:latin typeface="BIZ UDPゴシック" panose="020B0400000000000000" charset="-128"/>
                <a:ea typeface="BIZ UDPゴシック" panose="020B0400000000000000" charset="-128"/>
              </a:rPr>
              <a:t>通所リハビリテーションの内容</a:t>
            </a:r>
          </a:p>
        </p:txBody>
      </p:sp>
      <p:pic>
        <p:nvPicPr>
          <p:cNvPr id="22" name="図 21" descr="おもちゃ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37A275-3AF3-F015-F669-8532EAD9E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70" y="8793474"/>
            <a:ext cx="850749" cy="1608560"/>
          </a:xfrm>
          <a:prstGeom prst="rect">
            <a:avLst/>
          </a:prstGeom>
        </p:spPr>
      </p:pic>
      <p:pic>
        <p:nvPicPr>
          <p:cNvPr id="24" name="図 23" descr="男性の顔の絵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E187B04-FF19-3279-F1F5-4A3EDE072D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87" y="8796848"/>
            <a:ext cx="850749" cy="1605186"/>
          </a:xfrm>
          <a:prstGeom prst="rect">
            <a:avLst/>
          </a:prstGeom>
        </p:spPr>
      </p:pic>
      <p:sp>
        <p:nvSpPr>
          <p:cNvPr id="13" name="吹き出し: 円形 12"/>
          <p:cNvSpPr/>
          <p:nvPr/>
        </p:nvSpPr>
        <p:spPr>
          <a:xfrm>
            <a:off x="6325661" y="6965952"/>
            <a:ext cx="991035" cy="1564564"/>
          </a:xfrm>
          <a:prstGeom prst="wedgeEllipseCallout">
            <a:avLst>
              <a:gd name="adj1" fmla="val -20122"/>
              <a:gd name="adj2" fmla="val 70934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464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見学随時</a:t>
            </a:r>
            <a:endParaRPr lang="en-US" altLang="ja-JP" sz="1464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64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受付中！</a:t>
            </a:r>
          </a:p>
        </p:txBody>
      </p:sp>
      <p:pic>
        <p:nvPicPr>
          <p:cNvPr id="8" name="図 7" descr="ダイアグラム">
            <a:extLst>
              <a:ext uri="{FF2B5EF4-FFF2-40B4-BE49-F238E27FC236}">
                <a16:creationId xmlns:a16="http://schemas.microsoft.com/office/drawing/2014/main" id="{86ACFD22-54C2-F0B4-8886-106C4A5B00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9710" y="6195422"/>
            <a:ext cx="1841712" cy="24556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C7EFAC1-F880-93B3-E32A-C4D6C547E1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r="10521"/>
          <a:stretch>
            <a:fillRect/>
          </a:stretch>
        </p:blipFill>
        <p:spPr>
          <a:xfrm>
            <a:off x="3289824" y="8437914"/>
            <a:ext cx="2449137" cy="210389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48D9BC-39B4-7341-144C-6C75832175A6}"/>
              </a:ext>
            </a:extLst>
          </p:cNvPr>
          <p:cNvSpPr txBox="1"/>
          <p:nvPr/>
        </p:nvSpPr>
        <p:spPr>
          <a:xfrm>
            <a:off x="825683" y="1798993"/>
            <a:ext cx="5921752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799" dirty="0">
              <a:latin typeface="BIZ UDPゴシック" panose="020B0400000000000000" charset="-128"/>
              <a:ea typeface="BIZ UDPゴシック" panose="020B0400000000000000" charset="-128"/>
            </a:endParaRPr>
          </a:p>
          <a:p>
            <a:pPr algn="ctr"/>
            <a:r>
              <a:rPr lang="ja-JP" altLang="en-US" sz="1801" dirty="0">
                <a:latin typeface="BIZ UDPゴシック" panose="020B0400000000000000" charset="-128"/>
                <a:ea typeface="BIZ UDPゴシック" panose="020B0400000000000000" charset="-128"/>
              </a:rPr>
              <a:t>当院の通所リハビリテーションは、</a:t>
            </a:r>
            <a:r>
              <a:rPr lang="zh-CN" altLang="ja-JP" sz="1801" dirty="0">
                <a:latin typeface="BIZ UDPゴシック" panose="020B0400000000000000" charset="-128"/>
                <a:ea typeface="BIZ UDPゴシック" panose="020B0400000000000000" charset="-128"/>
              </a:rPr>
              <a:t>短時間（１～２時間）で</a:t>
            </a:r>
            <a:endParaRPr lang="en-US" altLang="zh-CN" sz="1801" dirty="0">
              <a:latin typeface="BIZ UDPゴシック" panose="020B0400000000000000" charset="-128"/>
              <a:ea typeface="BIZ UDPゴシック" panose="020B0400000000000000" charset="-128"/>
            </a:endParaRPr>
          </a:p>
          <a:p>
            <a:pPr algn="ctr"/>
            <a:r>
              <a:rPr lang="zh-CN" altLang="ja-JP" sz="1801" dirty="0">
                <a:latin typeface="BIZ UDPゴシック" panose="020B0400000000000000" charset="-128"/>
                <a:ea typeface="BIZ UDPゴシック" panose="020B0400000000000000" charset="-128"/>
              </a:rPr>
              <a:t>集中的にリハビリを行いたい方に最適です</a:t>
            </a:r>
            <a:r>
              <a:rPr lang="ja-JP" altLang="en-US" sz="1801" dirty="0">
                <a:latin typeface="BIZ UDPゴシック" panose="020B0400000000000000" charset="-128"/>
                <a:ea typeface="BIZ UDPゴシック" panose="020B0400000000000000" charset="-128"/>
              </a:rPr>
              <a:t>。</a:t>
            </a:r>
            <a:endParaRPr lang="en-US" altLang="ja-JP" sz="1801" dirty="0">
              <a:latin typeface="BIZ UDPゴシック" panose="020B0400000000000000" charset="-128"/>
              <a:ea typeface="BIZ UDPゴシック" panose="020B0400000000000000" charset="-128"/>
            </a:endParaRPr>
          </a:p>
        </p:txBody>
      </p:sp>
      <p:pic>
        <p:nvPicPr>
          <p:cNvPr id="5" name="図 4" descr="傘, 挿絵 が含まれている画像">
            <a:extLst>
              <a:ext uri="{FF2B5EF4-FFF2-40B4-BE49-F238E27FC236}">
                <a16:creationId xmlns:a16="http://schemas.microsoft.com/office/drawing/2014/main" id="{AE15004E-FA1C-F194-FD5F-886D7EE19B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054"/>
            <a:ext cx="2073275" cy="1414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188</TotalTime>
  <Words>344</Words>
  <Application>Microsoft Office PowerPoint</Application>
  <PresentationFormat>ユーザー設定</PresentationFormat>
  <Paragraphs>55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Meiryo UI</vt:lpstr>
      <vt:lpstr>Arial</vt:lpstr>
      <vt:lpstr>Calibri</vt:lpstr>
      <vt:lpstr>Calibri Light</vt:lpstr>
      <vt:lpstr>Office 2013 - 2022 テーマ</vt:lpstr>
      <vt:lpstr>One Clinic 麹町</vt:lpstr>
      <vt:lpstr>One Clinic 麹町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OneClinic麹町</dc:title>
  <dc:creator>tnish</dc:creator>
  <cp:lastModifiedBy>久嗣 栗本</cp:lastModifiedBy>
  <cp:revision>11</cp:revision>
  <cp:lastPrinted>2026-03-06T09:39:31Z</cp:lastPrinted>
  <dcterms:created xsi:type="dcterms:W3CDTF">2024-11-01T04:46:00Z</dcterms:created>
  <dcterms:modified xsi:type="dcterms:W3CDTF">2026-03-06T09:39:31Z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1041-11.2.0.10624</vt:lpwstr>
  </property>
  <property fmtid="{D5CDD505-2E9C-101B-9397-08002B2CF9AE}" pid="3" name="ICV">
    <vt:lpwstr>9CA96C329B6F42E1AB0A391A476BB079</vt:lpwstr>
  </property>
</Properties>
</file>